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4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2.png" ContentType="image/png"/>
  <Override PartName="/ppt/media/image30.jpeg" ContentType="image/jpeg"/>
  <Override PartName="/ppt/media/image27.png" ContentType="image/png"/>
  <Override PartName="/ppt/media/image26.png" ContentType="image/png"/>
  <Override PartName="/ppt/media/image28.png" ContentType="image/png"/>
  <Override PartName="/ppt/media/image25.png" ContentType="image/png"/>
  <Override PartName="/ppt/media/image31.png" ContentType="image/png"/>
  <Override PartName="/ppt/media/image22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13.png" ContentType="image/png"/>
  <Override PartName="/ppt/media/image2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5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5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5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6AC2879-93E2-43EA-9734-AAB604579882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8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CF410323-52C7-4E29-95DF-B3F0C76CFF1C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2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4EAEA763-DED0-4D8A-9EF5-307E7576F507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4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3B431C37-F6E7-4E5F-B331-F2B694B13243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6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3E8214AB-AB61-4B03-8059-FB7249A752CB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0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F51C3A82-38C9-434A-AA15-A9E54CE41912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2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A97846A5-F3DE-4398-9CC1-C08E65C3D4D8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4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7A1A9A4B-C09E-49FA-B912-8BE9BAFBCEDA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6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77F14026-3D99-46A7-B26D-31F90E9C4C20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8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49A1430A-62E1-4C9B-B5C2-9EB50DE00327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0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C8AF7A28-DA21-417A-BAE8-18AB51255E2B}" type="slidenum">
              <a:rPr lang="en-US" sz="1200">
                <a:solidFill>
                  <a:srgbClr val="000000"/>
                </a:solidFill>
                <a:latin typeface="Calibri"/>
                <a:ea typeface="MS PGothic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470412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514260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4704120"/>
          </a:xfrm>
          <a:prstGeom prst="rect">
            <a:avLst/>
          </a:prstGeom>
          <a:ln w="9360"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5486400" y="0"/>
            <a:ext cx="3656520" cy="5142600"/>
          </a:xfrm>
          <a:prstGeom prst="rect">
            <a:avLst/>
          </a:prstGeom>
          <a:solidFill>
            <a:srgbClr val="363d43"/>
          </a:solidFill>
          <a:ln w="9360">
            <a:noFill/>
          </a:ln>
        </p:spPr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4704120"/>
          </a:xfrm>
          <a:prstGeom prst="rect">
            <a:avLst/>
          </a:prstGeom>
          <a:ln w="936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4704120"/>
          </a:xfrm>
          <a:prstGeom prst="rect">
            <a:avLst/>
          </a:prstGeom>
          <a:ln w="9360"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0" y="152280"/>
            <a:ext cx="9142920" cy="2265840"/>
          </a:xfrm>
          <a:prstGeom prst="rect">
            <a:avLst/>
          </a:prstGeom>
          <a:solidFill>
            <a:srgbClr val="424c53"/>
          </a:solidFill>
          <a:ln w="25560">
            <a:noFill/>
          </a:ln>
        </p:spPr>
      </p:sp>
      <p:sp>
        <p:nvSpPr>
          <p:cNvPr id="11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4" descr=""/>
          <p:cNvPicPr/>
          <p:nvPr/>
        </p:nvPicPr>
        <p:blipFill>
          <a:blip r:embed="rId1"/>
          <a:srcRect l="17873" t="0" r="17873" b="0"/>
          <a:stretch>
            <a:fillRect/>
          </a:stretch>
        </p:blipFill>
        <p:spPr>
          <a:xfrm>
            <a:off x="0" y="0"/>
            <a:ext cx="5394960" cy="5142600"/>
          </a:xfrm>
          <a:prstGeom prst="rect">
            <a:avLst/>
          </a:prstGeom>
          <a:ln>
            <a:noFill/>
          </a:ln>
        </p:spPr>
      </p:pic>
      <p:pic>
        <p:nvPicPr>
          <p:cNvPr id="157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58480" y="1047600"/>
            <a:ext cx="1522800" cy="2441160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5396040" y="0"/>
            <a:ext cx="89280" cy="5142600"/>
          </a:xfrm>
          <a:prstGeom prst="rect">
            <a:avLst/>
          </a:prstGeom>
          <a:solidFill>
            <a:srgbClr val="ed3645"/>
          </a:solidFill>
          <a:ln w="25560">
            <a:noFill/>
          </a:ln>
        </p:spPr>
      </p:sp>
      <p:sp>
        <p:nvSpPr>
          <p:cNvPr id="159" name="CustomShape 2"/>
          <p:cNvSpPr/>
          <p:nvPr/>
        </p:nvSpPr>
        <p:spPr>
          <a:xfrm>
            <a:off x="6417360" y="4201560"/>
            <a:ext cx="1854720" cy="255600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360">
            <a:noFill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000">
                <a:solidFill>
                  <a:srgbClr val="ffffff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60" name="CustomShape 3"/>
          <p:cNvSpPr/>
          <p:nvPr/>
        </p:nvSpPr>
        <p:spPr>
          <a:xfrm>
            <a:off x="431640" y="1959840"/>
            <a:ext cx="4570920" cy="228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alibri"/>
                <a:ea typeface="MS PGothic"/>
              </a:rPr>
              <a:t>IТ Образование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alibri"/>
                <a:ea typeface="MS PGothic"/>
              </a:rPr>
              <a:t>Для специалистов всех уровней!</a:t>
            </a:r>
            <a:endParaRPr/>
          </a:p>
        </p:txBody>
      </p:sp>
    </p:spTree>
  </p:cSld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3124080" y="4781520"/>
            <a:ext cx="2894400" cy="27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28" name="CustomShape 2"/>
          <p:cNvSpPr/>
          <p:nvPr/>
        </p:nvSpPr>
        <p:spPr>
          <a:xfrm>
            <a:off x="457200" y="346320"/>
            <a:ext cx="8594640" cy="84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lang="en-US" sz="2400">
                <a:latin typeface="Arial"/>
              </a:rPr>
              <a:t>Правила функционального программирования</a:t>
            </a:r>
            <a:endParaRPr/>
          </a:p>
        </p:txBody>
      </p:sp>
      <p:sp>
        <p:nvSpPr>
          <p:cNvPr id="229" name="CustomShape 3"/>
          <p:cNvSpPr/>
          <p:nvPr/>
        </p:nvSpPr>
        <p:spPr>
          <a:xfrm>
            <a:off x="6027480" y="362520"/>
            <a:ext cx="223380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30" name="CustomShape 4"/>
          <p:cNvSpPr/>
          <p:nvPr/>
        </p:nvSpPr>
        <p:spPr>
          <a:xfrm>
            <a:off x="5638680" y="2133360"/>
            <a:ext cx="2990880" cy="2214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31" name="CustomShape 5"/>
          <p:cNvSpPr/>
          <p:nvPr/>
        </p:nvSpPr>
        <p:spPr>
          <a:xfrm>
            <a:off x="5669280" y="2533320"/>
            <a:ext cx="294048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32" name="CustomShape 6"/>
          <p:cNvSpPr/>
          <p:nvPr/>
        </p:nvSpPr>
        <p:spPr>
          <a:xfrm>
            <a:off x="5638680" y="2890080"/>
            <a:ext cx="1945440" cy="2786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3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440" cy="253800"/>
          </a:xfrm>
          <a:prstGeom prst="rect">
            <a:avLst/>
          </a:prstGeom>
          <a:ln>
            <a:noFill/>
          </a:ln>
        </p:spPr>
      </p:pic>
      <p:sp>
        <p:nvSpPr>
          <p:cNvPr id="234" name="CustomShape 7"/>
          <p:cNvSpPr/>
          <p:nvPr/>
        </p:nvSpPr>
        <p:spPr>
          <a:xfrm>
            <a:off x="5791320" y="1807560"/>
            <a:ext cx="2345760" cy="3038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35" name="CustomShape 8"/>
          <p:cNvSpPr/>
          <p:nvPr/>
        </p:nvSpPr>
        <p:spPr>
          <a:xfrm>
            <a:off x="274320" y="1900080"/>
            <a:ext cx="8594640" cy="1369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CustomShape 9"/>
          <p:cNvSpPr/>
          <p:nvPr/>
        </p:nvSpPr>
        <p:spPr>
          <a:xfrm>
            <a:off x="914400" y="1097280"/>
            <a:ext cx="7497720" cy="440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000">
                <a:latin typeface="Arial"/>
              </a:rPr>
              <a:t>1. Чистые функции</a:t>
            </a:r>
            <a:endParaRPr/>
          </a:p>
          <a:p>
            <a:r>
              <a:rPr lang="en-US" sz="1000">
                <a:latin typeface="Arial"/>
              </a:rPr>
              <a:t>2. Функции высшего порядка</a:t>
            </a:r>
            <a:endParaRPr/>
          </a:p>
          <a:p>
            <a:r>
              <a:rPr lang="en-US" sz="1000">
                <a:latin typeface="Arial"/>
              </a:rPr>
              <a:t>3. Частичное применение функций</a:t>
            </a:r>
            <a:endParaRPr/>
          </a:p>
          <a:p>
            <a:r>
              <a:rPr lang="en-US" sz="1000">
                <a:latin typeface="Arial"/>
              </a:rPr>
              <a:t>4. Композиция функций</a:t>
            </a:r>
            <a:endParaRPr/>
          </a:p>
          <a:p>
            <a:r>
              <a:rPr lang="en-US" sz="1000">
                <a:latin typeface="Arial"/>
              </a:rPr>
              <a:t>5. Незименяемость</a:t>
            </a:r>
            <a:endParaRPr/>
          </a:p>
        </p:txBody>
      </p:sp>
    </p:spTree>
  </p:cSld>
  <p:transition>
    <p:wipe dir="r"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124080" y="4781520"/>
            <a:ext cx="2894400" cy="27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38" name="CustomShape 2"/>
          <p:cNvSpPr/>
          <p:nvPr/>
        </p:nvSpPr>
        <p:spPr>
          <a:xfrm>
            <a:off x="457200" y="346320"/>
            <a:ext cx="8594640" cy="84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Неизменяемость в JavaScript</a:t>
            </a:r>
            <a:endParaRPr/>
          </a:p>
        </p:txBody>
      </p:sp>
      <p:sp>
        <p:nvSpPr>
          <p:cNvPr id="239" name="CustomShape 3"/>
          <p:cNvSpPr/>
          <p:nvPr/>
        </p:nvSpPr>
        <p:spPr>
          <a:xfrm>
            <a:off x="6027480" y="362520"/>
            <a:ext cx="223380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40" name="CustomShape 4"/>
          <p:cNvSpPr/>
          <p:nvPr/>
        </p:nvSpPr>
        <p:spPr>
          <a:xfrm>
            <a:off x="5638680" y="2133360"/>
            <a:ext cx="2990880" cy="2214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41" name="CustomShape 5"/>
          <p:cNvSpPr/>
          <p:nvPr/>
        </p:nvSpPr>
        <p:spPr>
          <a:xfrm>
            <a:off x="5669280" y="2533320"/>
            <a:ext cx="294048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42" name="CustomShape 6"/>
          <p:cNvSpPr/>
          <p:nvPr/>
        </p:nvSpPr>
        <p:spPr>
          <a:xfrm>
            <a:off x="5638680" y="2890080"/>
            <a:ext cx="1945440" cy="2786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4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440" cy="253800"/>
          </a:xfrm>
          <a:prstGeom prst="rect">
            <a:avLst/>
          </a:prstGeom>
          <a:ln>
            <a:noFill/>
          </a:ln>
        </p:spPr>
      </p:pic>
      <p:sp>
        <p:nvSpPr>
          <p:cNvPr id="244" name="CustomShape 7"/>
          <p:cNvSpPr/>
          <p:nvPr/>
        </p:nvSpPr>
        <p:spPr>
          <a:xfrm>
            <a:off x="5791320" y="1807560"/>
            <a:ext cx="2345760" cy="303840"/>
          </a:xfrm>
          <a:prstGeom prst="rect">
            <a:avLst/>
          </a:prstGeom>
          <a:noFill/>
          <a:ln w="9360">
            <a:noFill/>
          </a:ln>
        </p:spPr>
      </p:sp>
      <p:pic>
        <p:nvPicPr>
          <p:cNvPr id="245" name="" descr=""/>
          <p:cNvPicPr/>
          <p:nvPr/>
        </p:nvPicPr>
        <p:blipFill>
          <a:blip r:embed="rId2"/>
          <a:srcRect l="-123108" t="-904254" r="236651" b="0"/>
          <a:stretch>
            <a:fillRect/>
          </a:stretch>
        </p:blipFill>
        <p:spPr>
          <a:xfrm>
            <a:off x="2286360" y="960480"/>
            <a:ext cx="4570920" cy="3610800"/>
          </a:xfrm>
          <a:prstGeom prst="rect">
            <a:avLst/>
          </a:prstGeom>
          <a:ln>
            <a:noFill/>
          </a:ln>
        </p:spPr>
      </p:pic>
      <p:sp>
        <p:nvSpPr>
          <p:cNvPr id="246" name="CustomShape 8"/>
          <p:cNvSpPr/>
          <p:nvPr/>
        </p:nvSpPr>
        <p:spPr>
          <a:xfrm>
            <a:off x="731520" y="1095480"/>
            <a:ext cx="7497720" cy="3567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000">
                <a:latin typeface="Arial"/>
              </a:rPr>
              <a:t>Книжное определение изменяемости звучит следующим образом: «склонность предмета к изменениям или преобразованиям». В программировании мы используем это слово, когда подразумеваем объекты, состояние которых можно изменить с течением времени. Неизменяемое значение — это с точностью до наоборот, оно уже никогда не изменится после создания.</a:t>
            </a:r>
            <a:endParaRPr/>
          </a:p>
        </p:txBody>
      </p:sp>
    </p:spTree>
  </p:cSld>
  <p:transition>
    <p:wipe dir="r"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3124080" y="4781520"/>
            <a:ext cx="2894400" cy="27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48" name="CustomShape 2"/>
          <p:cNvSpPr/>
          <p:nvPr/>
        </p:nvSpPr>
        <p:spPr>
          <a:xfrm>
            <a:off x="457200" y="346320"/>
            <a:ext cx="8594640" cy="84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Каррирование</a:t>
            </a:r>
            <a:endParaRPr/>
          </a:p>
        </p:txBody>
      </p:sp>
      <p:sp>
        <p:nvSpPr>
          <p:cNvPr id="249" name="CustomShape 3"/>
          <p:cNvSpPr/>
          <p:nvPr/>
        </p:nvSpPr>
        <p:spPr>
          <a:xfrm>
            <a:off x="6027480" y="362520"/>
            <a:ext cx="223380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50" name="CustomShape 4"/>
          <p:cNvSpPr/>
          <p:nvPr/>
        </p:nvSpPr>
        <p:spPr>
          <a:xfrm>
            <a:off x="5638680" y="2133360"/>
            <a:ext cx="2990880" cy="2214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51" name="CustomShape 5"/>
          <p:cNvSpPr/>
          <p:nvPr/>
        </p:nvSpPr>
        <p:spPr>
          <a:xfrm>
            <a:off x="5669280" y="2533320"/>
            <a:ext cx="294048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52" name="CustomShape 6"/>
          <p:cNvSpPr/>
          <p:nvPr/>
        </p:nvSpPr>
        <p:spPr>
          <a:xfrm>
            <a:off x="5638680" y="2890080"/>
            <a:ext cx="1945440" cy="2786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5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440" cy="253800"/>
          </a:xfrm>
          <a:prstGeom prst="rect">
            <a:avLst/>
          </a:prstGeom>
          <a:ln>
            <a:noFill/>
          </a:ln>
        </p:spPr>
      </p:pic>
      <p:sp>
        <p:nvSpPr>
          <p:cNvPr id="254" name="CustomShape 7"/>
          <p:cNvSpPr/>
          <p:nvPr/>
        </p:nvSpPr>
        <p:spPr>
          <a:xfrm>
            <a:off x="5791320" y="1807560"/>
            <a:ext cx="2345760" cy="303840"/>
          </a:xfrm>
          <a:prstGeom prst="rect">
            <a:avLst/>
          </a:prstGeom>
          <a:noFill/>
          <a:ln w="9360">
            <a:noFill/>
          </a:ln>
        </p:spPr>
      </p:sp>
      <p:pic>
        <p:nvPicPr>
          <p:cNvPr id="255" name="" descr=""/>
          <p:cNvPicPr/>
          <p:nvPr/>
        </p:nvPicPr>
        <p:blipFill>
          <a:blip r:embed="rId2"/>
          <a:srcRect l="-123108" t="-904254" r="236651" b="0"/>
          <a:stretch>
            <a:fillRect/>
          </a:stretch>
        </p:blipFill>
        <p:spPr>
          <a:xfrm>
            <a:off x="2286360" y="960480"/>
            <a:ext cx="4570920" cy="3610800"/>
          </a:xfrm>
          <a:prstGeom prst="rect">
            <a:avLst/>
          </a:prstGeom>
          <a:ln>
            <a:noFill/>
          </a:ln>
        </p:spPr>
      </p:pic>
      <p:sp>
        <p:nvSpPr>
          <p:cNvPr id="256" name="CustomShape 8"/>
          <p:cNvSpPr/>
          <p:nvPr/>
        </p:nvSpPr>
        <p:spPr>
          <a:xfrm>
            <a:off x="731520" y="1095480"/>
            <a:ext cx="7497720" cy="2096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000">
                <a:latin typeface="Arial"/>
              </a:rPr>
              <a:t>Карринг (currying) или каррирование — термин функционального программирования, который означает создание новой функции путём фиксирования аргументов существующей.</a:t>
            </a:r>
            <a:endParaRPr/>
          </a:p>
          <a:p>
            <a:r>
              <a:rPr lang="en-US" sz="1000">
                <a:latin typeface="Arial"/>
              </a:rPr>
              <a:t>Метод func.bind(context, ...) может создавать обёртку, которая фиксирует не только контекст, но и ряд аргументов функции.</a:t>
            </a:r>
            <a:endParaRPr/>
          </a:p>
        </p:txBody>
      </p:sp>
    </p:spTree>
  </p:cSld>
  <p:transition>
    <p:wipe dir="r"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Рисунок 17" descr=""/>
          <p:cNvPicPr/>
          <p:nvPr/>
        </p:nvPicPr>
        <p:blipFill>
          <a:blip r:embed="rId1"/>
          <a:srcRect l="1194540" t="0" r="1194540" b="0"/>
          <a:stretch>
            <a:fillRect/>
          </a:stretch>
        </p:blipFill>
        <p:spPr>
          <a:xfrm>
            <a:off x="0" y="1971720"/>
            <a:ext cx="9142920" cy="2723040"/>
          </a:xfrm>
          <a:prstGeom prst="rect">
            <a:avLst/>
          </a:prstGeom>
          <a:ln>
            <a:noFill/>
          </a:ln>
        </p:spPr>
      </p:pic>
      <p:sp>
        <p:nvSpPr>
          <p:cNvPr id="258" name="CustomShape 1"/>
          <p:cNvSpPr/>
          <p:nvPr/>
        </p:nvSpPr>
        <p:spPr>
          <a:xfrm>
            <a:off x="0" y="0"/>
            <a:ext cx="9142920" cy="158400"/>
          </a:xfrm>
          <a:prstGeom prst="rect">
            <a:avLst/>
          </a:prstGeom>
          <a:solidFill>
            <a:srgbClr val="ed3645"/>
          </a:solidFill>
          <a:ln w="25560">
            <a:noFill/>
          </a:ln>
        </p:spPr>
      </p:sp>
      <p:sp>
        <p:nvSpPr>
          <p:cNvPr id="259" name="CustomShape 2"/>
          <p:cNvSpPr/>
          <p:nvPr/>
        </p:nvSpPr>
        <p:spPr>
          <a:xfrm>
            <a:off x="455400" y="598320"/>
            <a:ext cx="4151520" cy="88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2800">
                <a:solidFill>
                  <a:srgbClr val="ffffff"/>
                </a:solidFill>
                <a:latin typeface="Calibri"/>
                <a:ea typeface="Open Sans Semibold"/>
              </a:rPr>
              <a:t>КОНТАКТНЫЕ 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Calibri"/>
                <a:ea typeface="Open Sans Semibold"/>
              </a:rPr>
              <a:t>ДАННЫЕ</a:t>
            </a:r>
            <a:endParaRPr/>
          </a:p>
        </p:txBody>
      </p:sp>
      <p:sp>
        <p:nvSpPr>
          <p:cNvPr id="260" name="CustomShape 3"/>
          <p:cNvSpPr/>
          <p:nvPr/>
        </p:nvSpPr>
        <p:spPr>
          <a:xfrm>
            <a:off x="3486240" y="627480"/>
            <a:ext cx="2092680" cy="897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ITEA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ул. Кутузова, 18/7, оф. 301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Киев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03133</a:t>
            </a:r>
            <a:endParaRPr/>
          </a:p>
        </p:txBody>
      </p:sp>
      <p:sp>
        <p:nvSpPr>
          <p:cNvPr id="261" name="CustomShape 4"/>
          <p:cNvSpPr/>
          <p:nvPr/>
        </p:nvSpPr>
        <p:spPr>
          <a:xfrm>
            <a:off x="5970600" y="627480"/>
            <a:ext cx="2092680" cy="749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>
                <a:solidFill>
                  <a:srgbClr val="ffffff"/>
                </a:solidFill>
                <a:latin typeface="Calibri"/>
                <a:ea typeface="MS PGothic"/>
              </a:rPr>
              <a:t>+38 044  590  08 38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solidFill>
                  <a:srgbClr val="ffffff"/>
                </a:solidFill>
                <a:latin typeface="Calibri"/>
                <a:ea typeface="MS PGothic"/>
              </a:rPr>
              <a:t>info@iteducate.com.ua 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solidFill>
                  <a:srgbClr val="ffffff"/>
                </a:solidFill>
                <a:latin typeface="Calibri"/>
                <a:ea typeface="MS PGothic"/>
              </a:rPr>
              <a:t>www.iteducate.com.ua </a:t>
            </a:r>
            <a:endParaRPr/>
          </a:p>
        </p:txBody>
      </p:sp>
      <p:sp>
        <p:nvSpPr>
          <p:cNvPr id="262" name="CustomShape 5"/>
          <p:cNvSpPr/>
          <p:nvPr/>
        </p:nvSpPr>
        <p:spPr>
          <a:xfrm>
            <a:off x="6193080" y="1379160"/>
            <a:ext cx="3022200" cy="29160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050">
                <a:solidFill>
                  <a:srgbClr val="ffffff"/>
                </a:solidFill>
                <a:latin typeface="Calibri"/>
                <a:ea typeface="MS PGothic"/>
              </a:rPr>
              <a:t>https://www.facebook.com/</a:t>
            </a:r>
            <a:r>
              <a:rPr b="1" lang="en-US" sz="1050">
                <a:solidFill>
                  <a:srgbClr val="ffffff"/>
                </a:solidFill>
                <a:latin typeface="Calibri"/>
                <a:ea typeface="MS PGothic"/>
              </a:rPr>
              <a:t>ITeducate</a:t>
            </a:r>
            <a:endParaRPr/>
          </a:p>
        </p:txBody>
      </p:sp>
      <p:pic>
        <p:nvPicPr>
          <p:cNvPr id="263" name="Picture 2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975280" y="1348200"/>
            <a:ext cx="288000" cy="286200"/>
          </a:xfrm>
          <a:prstGeom prst="rect">
            <a:avLst/>
          </a:prstGeom>
          <a:ln w="9360">
            <a:noFill/>
          </a:ln>
        </p:spPr>
      </p:pic>
      <p:sp>
        <p:nvSpPr>
          <p:cNvPr id="264" name="Line 6"/>
          <p:cNvSpPr/>
          <p:nvPr/>
        </p:nvSpPr>
        <p:spPr>
          <a:xfrm>
            <a:off x="5580000" y="627480"/>
            <a:ext cx="0" cy="1008000"/>
          </a:xfrm>
          <a:prstGeom prst="line">
            <a:avLst/>
          </a:prstGeom>
          <a:ln w="9360">
            <a:solidFill>
              <a:srgbClr val="7b8f9d"/>
            </a:solidFill>
            <a:round/>
          </a:ln>
        </p:spPr>
      </p:sp>
      <p:sp>
        <p:nvSpPr>
          <p:cNvPr id="265" name="CustomShape 7"/>
          <p:cNvSpPr/>
          <p:nvPr/>
        </p:nvSpPr>
        <p:spPr>
          <a:xfrm>
            <a:off x="3124080" y="4781520"/>
            <a:ext cx="2894400" cy="27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</a:rPr>
              <a:t>WWW.ITEDUCATE.COM.UA</a:t>
            </a:r>
            <a:endParaRPr/>
          </a:p>
        </p:txBody>
      </p:sp>
      <p:pic>
        <p:nvPicPr>
          <p:cNvPr id="266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24880" y="4801320"/>
            <a:ext cx="1603440" cy="253800"/>
          </a:xfrm>
          <a:prstGeom prst="rect">
            <a:avLst/>
          </a:prstGeom>
          <a:ln>
            <a:noFill/>
          </a:ln>
        </p:spPr>
      </p:pic>
    </p:spTree>
  </p:cSld>
  <p:transition>
    <p:wipe dir="r"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124080" y="4781520"/>
            <a:ext cx="2894400" cy="27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62" name="Line 2"/>
          <p:cNvSpPr/>
          <p:nvPr/>
        </p:nvSpPr>
        <p:spPr>
          <a:xfrm>
            <a:off x="5638680" y="199584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sp>
        <p:nvSpPr>
          <p:cNvPr id="163" name="Line 3"/>
          <p:cNvSpPr/>
          <p:nvPr/>
        </p:nvSpPr>
        <p:spPr>
          <a:xfrm>
            <a:off x="5638680" y="241704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sp>
        <p:nvSpPr>
          <p:cNvPr id="164" name="Line 4"/>
          <p:cNvSpPr/>
          <p:nvPr/>
        </p:nvSpPr>
        <p:spPr>
          <a:xfrm>
            <a:off x="5658840" y="281268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sp>
        <p:nvSpPr>
          <p:cNvPr id="165" name="CustomShape 5"/>
          <p:cNvSpPr/>
          <p:nvPr/>
        </p:nvSpPr>
        <p:spPr>
          <a:xfrm>
            <a:off x="457200" y="346320"/>
            <a:ext cx="4005720" cy="85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424c53"/>
                </a:solidFill>
                <a:latin typeface="Calibri"/>
                <a:ea typeface="Open Sans Extrabold"/>
              </a:rPr>
              <a:t>JavaScript Pro</a:t>
            </a:r>
            <a:endParaRPr/>
          </a:p>
        </p:txBody>
      </p:sp>
      <p:sp>
        <p:nvSpPr>
          <p:cNvPr id="166" name="CustomShape 6"/>
          <p:cNvSpPr/>
          <p:nvPr/>
        </p:nvSpPr>
        <p:spPr>
          <a:xfrm>
            <a:off x="5526000" y="1725120"/>
            <a:ext cx="3330360" cy="322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1500">
                <a:latin typeface="Calibri"/>
              </a:rPr>
              <a:t>Работа с памятью и замыкания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1500">
                <a:latin typeface="Calibri"/>
              </a:rPr>
              <a:t>Функциональное программирование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7" name="CustomShape 7"/>
          <p:cNvSpPr/>
          <p:nvPr/>
        </p:nvSpPr>
        <p:spPr>
          <a:xfrm>
            <a:off x="6027480" y="362520"/>
            <a:ext cx="223380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68" name="CustomShape 8"/>
          <p:cNvSpPr/>
          <p:nvPr/>
        </p:nvSpPr>
        <p:spPr>
          <a:xfrm>
            <a:off x="5638680" y="2133360"/>
            <a:ext cx="2990880" cy="2214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69" name="CustomShape 9"/>
          <p:cNvSpPr/>
          <p:nvPr/>
        </p:nvSpPr>
        <p:spPr>
          <a:xfrm>
            <a:off x="5669280" y="2533320"/>
            <a:ext cx="294048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0" name="CustomShape 10"/>
          <p:cNvSpPr/>
          <p:nvPr/>
        </p:nvSpPr>
        <p:spPr>
          <a:xfrm>
            <a:off x="5638680" y="2890080"/>
            <a:ext cx="1945440" cy="2786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sp>
        <p:nvSpPr>
          <p:cNvPr id="171" name="Line 11"/>
          <p:cNvSpPr/>
          <p:nvPr/>
        </p:nvSpPr>
        <p:spPr>
          <a:xfrm>
            <a:off x="5638680" y="3169440"/>
            <a:ext cx="2971800" cy="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</p:sp>
      <p:pic>
        <p:nvPicPr>
          <p:cNvPr id="17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440" cy="253800"/>
          </a:xfrm>
          <a:prstGeom prst="rect">
            <a:avLst/>
          </a:prstGeom>
          <a:ln>
            <a:noFill/>
          </a:ln>
        </p:spPr>
      </p:pic>
      <p:sp>
        <p:nvSpPr>
          <p:cNvPr id="173" name="CustomShape 12"/>
          <p:cNvSpPr/>
          <p:nvPr/>
        </p:nvSpPr>
        <p:spPr>
          <a:xfrm>
            <a:off x="5791320" y="1807560"/>
            <a:ext cx="2345760" cy="303840"/>
          </a:xfrm>
          <a:prstGeom prst="rect">
            <a:avLst/>
          </a:prstGeom>
          <a:noFill/>
          <a:ln w="9360">
            <a:noFill/>
          </a:ln>
        </p:spPr>
      </p:sp>
    </p:spTree>
  </p:cSld>
  <p:transition>
    <p:wipe dir="r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124080" y="4781520"/>
            <a:ext cx="2894400" cy="27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75" name="CustomShape 2"/>
          <p:cNvSpPr/>
          <p:nvPr/>
        </p:nvSpPr>
        <p:spPr>
          <a:xfrm>
            <a:off x="457200" y="346320"/>
            <a:ext cx="8594640" cy="84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500">
                <a:latin typeface="Calibri"/>
              </a:rPr>
              <a:t>Функциональное программирование</a:t>
            </a:r>
            <a:endParaRPr/>
          </a:p>
        </p:txBody>
      </p:sp>
      <p:sp>
        <p:nvSpPr>
          <p:cNvPr id="176" name="CustomShape 3"/>
          <p:cNvSpPr/>
          <p:nvPr/>
        </p:nvSpPr>
        <p:spPr>
          <a:xfrm>
            <a:off x="6027480" y="362520"/>
            <a:ext cx="223380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7" name="CustomShape 4"/>
          <p:cNvSpPr/>
          <p:nvPr/>
        </p:nvSpPr>
        <p:spPr>
          <a:xfrm>
            <a:off x="5638680" y="2133360"/>
            <a:ext cx="2990880" cy="2214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8" name="CustomShape 5"/>
          <p:cNvSpPr/>
          <p:nvPr/>
        </p:nvSpPr>
        <p:spPr>
          <a:xfrm>
            <a:off x="5669280" y="2533320"/>
            <a:ext cx="294048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79" name="CustomShape 6"/>
          <p:cNvSpPr/>
          <p:nvPr/>
        </p:nvSpPr>
        <p:spPr>
          <a:xfrm>
            <a:off x="5638680" y="2890080"/>
            <a:ext cx="1945440" cy="2786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18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440" cy="253800"/>
          </a:xfrm>
          <a:prstGeom prst="rect">
            <a:avLst/>
          </a:prstGeom>
          <a:ln>
            <a:noFill/>
          </a:ln>
        </p:spPr>
      </p:pic>
      <p:sp>
        <p:nvSpPr>
          <p:cNvPr id="181" name="CustomShape 7"/>
          <p:cNvSpPr/>
          <p:nvPr/>
        </p:nvSpPr>
        <p:spPr>
          <a:xfrm>
            <a:off x="5791320" y="1807560"/>
            <a:ext cx="2345760" cy="3038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82" name="CustomShape 8"/>
          <p:cNvSpPr/>
          <p:nvPr/>
        </p:nvSpPr>
        <p:spPr>
          <a:xfrm>
            <a:off x="274320" y="1900080"/>
            <a:ext cx="8594640" cy="13698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CustomShape 9"/>
          <p:cNvSpPr/>
          <p:nvPr/>
        </p:nvSpPr>
        <p:spPr>
          <a:xfrm>
            <a:off x="1005840" y="1097280"/>
            <a:ext cx="7497720" cy="3371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/>
          </a:p>
          <a:p>
            <a:endParaRPr/>
          </a:p>
          <a:p>
            <a:endParaRPr/>
          </a:p>
        </p:txBody>
      </p:sp>
      <p:pic>
        <p:nvPicPr>
          <p:cNvPr id="18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05840" y="1097280"/>
            <a:ext cx="7314840" cy="3524040"/>
          </a:xfrm>
          <a:prstGeom prst="rect">
            <a:avLst/>
          </a:prstGeom>
          <a:ln>
            <a:noFill/>
          </a:ln>
        </p:spPr>
      </p:pic>
    </p:spTree>
  </p:cSld>
  <p:transition>
    <p:wipe dir="r"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97040" y="137160"/>
            <a:ext cx="5752800" cy="4866840"/>
          </a:xfrm>
          <a:prstGeom prst="rect">
            <a:avLst/>
          </a:prstGeom>
          <a:ln>
            <a:noFill/>
          </a:ln>
        </p:spPr>
      </p:pic>
    </p:spTree>
  </p:cSld>
  <p:transition>
    <p:wipe dir="r"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92400" y="794520"/>
            <a:ext cx="4762080" cy="3552480"/>
          </a:xfrm>
          <a:prstGeom prst="rect">
            <a:avLst/>
          </a:prstGeom>
          <a:ln>
            <a:noFill/>
          </a:ln>
        </p:spPr>
      </p:pic>
    </p:spTree>
  </p:cSld>
  <p:transition>
    <p:wipe dir="r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3124080" y="4781520"/>
            <a:ext cx="2894400" cy="27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88" name="CustomShape 2"/>
          <p:cNvSpPr/>
          <p:nvPr/>
        </p:nvSpPr>
        <p:spPr>
          <a:xfrm>
            <a:off x="457200" y="346320"/>
            <a:ext cx="8594640" cy="84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lang="en-US" sz="2400">
                <a:latin typeface="Arial"/>
              </a:rPr>
              <a:t>Функциона́льное программи́рование</a:t>
            </a:r>
            <a:endParaRPr/>
          </a:p>
        </p:txBody>
      </p:sp>
      <p:sp>
        <p:nvSpPr>
          <p:cNvPr id="189" name="CustomShape 3"/>
          <p:cNvSpPr/>
          <p:nvPr/>
        </p:nvSpPr>
        <p:spPr>
          <a:xfrm>
            <a:off x="6027480" y="362520"/>
            <a:ext cx="223380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0" name="CustomShape 4"/>
          <p:cNvSpPr/>
          <p:nvPr/>
        </p:nvSpPr>
        <p:spPr>
          <a:xfrm>
            <a:off x="5638680" y="2133360"/>
            <a:ext cx="2990880" cy="2214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1" name="CustomShape 5"/>
          <p:cNvSpPr/>
          <p:nvPr/>
        </p:nvSpPr>
        <p:spPr>
          <a:xfrm>
            <a:off x="5669280" y="2533320"/>
            <a:ext cx="294048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2" name="CustomShape 6"/>
          <p:cNvSpPr/>
          <p:nvPr/>
        </p:nvSpPr>
        <p:spPr>
          <a:xfrm>
            <a:off x="5638680" y="2890080"/>
            <a:ext cx="1945440" cy="2786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19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440" cy="253800"/>
          </a:xfrm>
          <a:prstGeom prst="rect">
            <a:avLst/>
          </a:prstGeom>
          <a:ln>
            <a:noFill/>
          </a:ln>
        </p:spPr>
      </p:pic>
      <p:sp>
        <p:nvSpPr>
          <p:cNvPr id="194" name="CustomShape 7"/>
          <p:cNvSpPr/>
          <p:nvPr/>
        </p:nvSpPr>
        <p:spPr>
          <a:xfrm>
            <a:off x="5791320" y="1807560"/>
            <a:ext cx="2345760" cy="3038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195" name="CustomShape 8"/>
          <p:cNvSpPr/>
          <p:nvPr/>
        </p:nvSpPr>
        <p:spPr>
          <a:xfrm>
            <a:off x="274320" y="1900080"/>
            <a:ext cx="8594640" cy="13698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CustomShape 9"/>
          <p:cNvSpPr/>
          <p:nvPr/>
        </p:nvSpPr>
        <p:spPr>
          <a:xfrm>
            <a:off x="914400" y="1097280"/>
            <a:ext cx="7497720" cy="440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000">
                <a:latin typeface="Arial"/>
              </a:rPr>
              <a:t>Функциона́льное программи́рование — раздел дискретной математики и парадигма программирования, в которой процесс вычисления трактуется как вычисление значений функций в математическом понимании последних (в отличие от функций как подпрограмм в процедурном программировании)..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</p:spTree>
  </p:cSld>
  <p:transition>
    <p:wipe dir="r"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3124080" y="4781520"/>
            <a:ext cx="2894400" cy="27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198" name="CustomShape 2"/>
          <p:cNvSpPr/>
          <p:nvPr/>
        </p:nvSpPr>
        <p:spPr>
          <a:xfrm>
            <a:off x="457200" y="346320"/>
            <a:ext cx="8594640" cy="84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lang="en-US" sz="2400">
                <a:latin typeface="Arial"/>
              </a:rPr>
              <a:t>Map</a:t>
            </a:r>
            <a:endParaRPr/>
          </a:p>
        </p:txBody>
      </p:sp>
      <p:sp>
        <p:nvSpPr>
          <p:cNvPr id="199" name="CustomShape 3"/>
          <p:cNvSpPr/>
          <p:nvPr/>
        </p:nvSpPr>
        <p:spPr>
          <a:xfrm>
            <a:off x="6027480" y="362520"/>
            <a:ext cx="223380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0" name="CustomShape 4"/>
          <p:cNvSpPr/>
          <p:nvPr/>
        </p:nvSpPr>
        <p:spPr>
          <a:xfrm>
            <a:off x="5638680" y="2133360"/>
            <a:ext cx="2990880" cy="2214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1" name="CustomShape 5"/>
          <p:cNvSpPr/>
          <p:nvPr/>
        </p:nvSpPr>
        <p:spPr>
          <a:xfrm>
            <a:off x="5669280" y="2533320"/>
            <a:ext cx="294048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2" name="CustomShape 6"/>
          <p:cNvSpPr/>
          <p:nvPr/>
        </p:nvSpPr>
        <p:spPr>
          <a:xfrm>
            <a:off x="5638680" y="2890080"/>
            <a:ext cx="1945440" cy="2786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0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440" cy="253800"/>
          </a:xfrm>
          <a:prstGeom prst="rect">
            <a:avLst/>
          </a:prstGeom>
          <a:ln>
            <a:noFill/>
          </a:ln>
        </p:spPr>
      </p:pic>
      <p:sp>
        <p:nvSpPr>
          <p:cNvPr id="204" name="CustomShape 7"/>
          <p:cNvSpPr/>
          <p:nvPr/>
        </p:nvSpPr>
        <p:spPr>
          <a:xfrm>
            <a:off x="5791320" y="1807560"/>
            <a:ext cx="2345760" cy="3038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05" name="CustomShape 8"/>
          <p:cNvSpPr/>
          <p:nvPr/>
        </p:nvSpPr>
        <p:spPr>
          <a:xfrm>
            <a:off x="274320" y="1900080"/>
            <a:ext cx="8594640" cy="13698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CustomShape 9"/>
          <p:cNvSpPr/>
          <p:nvPr/>
        </p:nvSpPr>
        <p:spPr>
          <a:xfrm>
            <a:off x="914400" y="1097280"/>
            <a:ext cx="7497720" cy="440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000">
                <a:latin typeface="Arial"/>
              </a:rPr>
              <a:t>callback</a:t>
            </a:r>
            <a:endParaRPr/>
          </a:p>
          <a:p>
            <a:r>
              <a:rPr b="1"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Функция, создающая элемент в новом массиве, принимает три аргумента:</a:t>
            </a:r>
            <a:endParaRPr/>
          </a:p>
          <a:p>
            <a:r>
              <a:rPr b="1" lang="en-US" sz="1000">
                <a:latin typeface="Arial"/>
              </a:rPr>
              <a:t>currentValue</a:t>
            </a:r>
            <a:endParaRPr/>
          </a:p>
          <a:p>
            <a:r>
              <a:rPr b="1"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Текущий элемент, создаваемый в массиве.</a:t>
            </a:r>
            <a:endParaRPr/>
          </a:p>
          <a:p>
            <a:r>
              <a:rPr b="1" lang="en-US" sz="1000">
                <a:latin typeface="Arial"/>
              </a:rPr>
              <a:t>index</a:t>
            </a:r>
            <a:endParaRPr/>
          </a:p>
          <a:p>
            <a:r>
              <a:rPr b="1"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Индекс текущего обрабатываемого элемента в массиве.</a:t>
            </a:r>
            <a:endParaRPr/>
          </a:p>
          <a:p>
            <a:r>
              <a:rPr b="1" lang="en-US" sz="1000">
                <a:latin typeface="Arial"/>
              </a:rPr>
              <a:t>array</a:t>
            </a:r>
            <a:endParaRPr/>
          </a:p>
          <a:p>
            <a:r>
              <a:rPr b="1"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Массив, по которому осуществляется проход.</a:t>
            </a:r>
            <a:endParaRPr/>
          </a:p>
          <a:p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thisArg</a:t>
            </a:r>
            <a:endParaRPr/>
          </a:p>
          <a:p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Необязательный параметр. Значение, используемое в качестве this при вызове функции callback.</a:t>
            </a:r>
            <a:endParaRPr/>
          </a:p>
        </p:txBody>
      </p:sp>
    </p:spTree>
  </p:cSld>
  <p:transition>
    <p:wipe dir="r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3124080" y="4781520"/>
            <a:ext cx="2894400" cy="27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08" name="CustomShape 2"/>
          <p:cNvSpPr/>
          <p:nvPr/>
        </p:nvSpPr>
        <p:spPr>
          <a:xfrm>
            <a:off x="457200" y="346320"/>
            <a:ext cx="8594640" cy="84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lang="en-US" sz="2400">
                <a:latin typeface="Arial"/>
              </a:rPr>
              <a:t>Reduce</a:t>
            </a:r>
            <a:endParaRPr/>
          </a:p>
        </p:txBody>
      </p:sp>
      <p:sp>
        <p:nvSpPr>
          <p:cNvPr id="209" name="CustomShape 3"/>
          <p:cNvSpPr/>
          <p:nvPr/>
        </p:nvSpPr>
        <p:spPr>
          <a:xfrm>
            <a:off x="6027480" y="362520"/>
            <a:ext cx="223380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0" name="CustomShape 4"/>
          <p:cNvSpPr/>
          <p:nvPr/>
        </p:nvSpPr>
        <p:spPr>
          <a:xfrm>
            <a:off x="5638680" y="2133360"/>
            <a:ext cx="2990880" cy="2214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1" name="CustomShape 5"/>
          <p:cNvSpPr/>
          <p:nvPr/>
        </p:nvSpPr>
        <p:spPr>
          <a:xfrm>
            <a:off x="5669280" y="2533320"/>
            <a:ext cx="294048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2" name="CustomShape 6"/>
          <p:cNvSpPr/>
          <p:nvPr/>
        </p:nvSpPr>
        <p:spPr>
          <a:xfrm>
            <a:off x="5638680" y="2890080"/>
            <a:ext cx="1945440" cy="2786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1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440" cy="253800"/>
          </a:xfrm>
          <a:prstGeom prst="rect">
            <a:avLst/>
          </a:prstGeom>
          <a:ln>
            <a:noFill/>
          </a:ln>
        </p:spPr>
      </p:pic>
      <p:sp>
        <p:nvSpPr>
          <p:cNvPr id="214" name="CustomShape 7"/>
          <p:cNvSpPr/>
          <p:nvPr/>
        </p:nvSpPr>
        <p:spPr>
          <a:xfrm>
            <a:off x="5791320" y="1807560"/>
            <a:ext cx="2345760" cy="3038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15" name="CustomShape 8"/>
          <p:cNvSpPr/>
          <p:nvPr/>
        </p:nvSpPr>
        <p:spPr>
          <a:xfrm>
            <a:off x="274320" y="1900080"/>
            <a:ext cx="8594640" cy="1369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CustomShape 9"/>
          <p:cNvSpPr/>
          <p:nvPr/>
        </p:nvSpPr>
        <p:spPr>
          <a:xfrm>
            <a:off x="914400" y="1097280"/>
            <a:ext cx="7497720" cy="440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000">
                <a:latin typeface="Arial"/>
              </a:rPr>
              <a:t>callback</a:t>
            </a:r>
            <a:endParaRPr/>
          </a:p>
          <a:p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Функция, выполняющаяся для каждого элемента массива, принимает четыре аргумента:</a:t>
            </a:r>
            <a:endParaRPr/>
          </a:p>
          <a:p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previousValue</a:t>
            </a:r>
            <a:endParaRPr/>
          </a:p>
          <a:p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Значение, возвращённое предыдущим выполнением функции callback, либо значение initialValue, если оно 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предоставлено (смотрите пояснения ниже).</a:t>
            </a:r>
            <a:endParaRPr/>
          </a:p>
          <a:p>
            <a:r>
              <a:rPr b="1" lang="en-US" sz="1000">
                <a:latin typeface="Arial"/>
              </a:rPr>
              <a:t>currentValue</a:t>
            </a:r>
            <a:endParaRPr/>
          </a:p>
          <a:p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Текущий обрабатываемый элемент массива.</a:t>
            </a:r>
            <a:endParaRPr/>
          </a:p>
          <a:p>
            <a:r>
              <a:rPr b="1" lang="en-US" sz="1000">
                <a:latin typeface="Arial"/>
              </a:rPr>
              <a:t>index</a:t>
            </a:r>
            <a:endParaRPr/>
          </a:p>
          <a:p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Индекс текущего обрабатываемого элемента массива.</a:t>
            </a:r>
            <a:endParaRPr/>
          </a:p>
          <a:p>
            <a:r>
              <a:rPr b="1" lang="en-US" sz="1000">
                <a:latin typeface="Arial"/>
              </a:rPr>
              <a:t>array</a:t>
            </a:r>
            <a:endParaRPr/>
          </a:p>
          <a:p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Массив, для которого была вызвана функция reduce.</a:t>
            </a:r>
            <a:endParaRPr/>
          </a:p>
          <a:p>
            <a:r>
              <a:rPr b="1" lang="en-US" sz="1000">
                <a:latin typeface="Arial"/>
              </a:rPr>
              <a:t>initialValue</a:t>
            </a:r>
            <a:endParaRPr/>
          </a:p>
          <a:p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Необязательный параметр. Объект, используемый в качестве первого аргумента при первом вызове функции callback.</a:t>
            </a:r>
            <a:endParaRPr/>
          </a:p>
        </p:txBody>
      </p:sp>
    </p:spTree>
  </p:cSld>
  <p:transition>
    <p:wipe dir="r"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124080" y="4781520"/>
            <a:ext cx="2894400" cy="27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900">
                <a:solidFill>
                  <a:srgbClr val="a6a6a6"/>
                </a:solidFill>
                <a:latin typeface="Calibri"/>
                <a:ea typeface="MS PGothic"/>
              </a:rPr>
              <a:t>WWW.ITEDUCATE.COM.UA</a:t>
            </a:r>
            <a:endParaRPr/>
          </a:p>
        </p:txBody>
      </p:sp>
      <p:sp>
        <p:nvSpPr>
          <p:cNvPr id="218" name="CustomShape 2"/>
          <p:cNvSpPr/>
          <p:nvPr/>
        </p:nvSpPr>
        <p:spPr>
          <a:xfrm>
            <a:off x="457200" y="346320"/>
            <a:ext cx="8594640" cy="84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lang="en-US" sz="2400">
                <a:latin typeface="Arial"/>
              </a:rPr>
              <a:t>Reduce</a:t>
            </a:r>
            <a:endParaRPr/>
          </a:p>
        </p:txBody>
      </p:sp>
      <p:sp>
        <p:nvSpPr>
          <p:cNvPr id="219" name="CustomShape 3"/>
          <p:cNvSpPr/>
          <p:nvPr/>
        </p:nvSpPr>
        <p:spPr>
          <a:xfrm>
            <a:off x="6027480" y="362520"/>
            <a:ext cx="223380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0" name="CustomShape 4"/>
          <p:cNvSpPr/>
          <p:nvPr/>
        </p:nvSpPr>
        <p:spPr>
          <a:xfrm>
            <a:off x="5638680" y="2133360"/>
            <a:ext cx="2990880" cy="22140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1" name="CustomShape 5"/>
          <p:cNvSpPr/>
          <p:nvPr/>
        </p:nvSpPr>
        <p:spPr>
          <a:xfrm>
            <a:off x="5669280" y="2533320"/>
            <a:ext cx="2940480" cy="2786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2" name="CustomShape 6"/>
          <p:cNvSpPr/>
          <p:nvPr/>
        </p:nvSpPr>
        <p:spPr>
          <a:xfrm>
            <a:off x="5638680" y="2890080"/>
            <a:ext cx="1945440" cy="2786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Calibri"/>
                <a:ea typeface="MS PGothic"/>
              </a:rPr>
              <a:t> </a:t>
            </a:r>
            <a:endParaRPr/>
          </a:p>
        </p:txBody>
      </p:sp>
      <p:pic>
        <p:nvPicPr>
          <p:cNvPr id="22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801320"/>
            <a:ext cx="1603440" cy="253800"/>
          </a:xfrm>
          <a:prstGeom prst="rect">
            <a:avLst/>
          </a:prstGeom>
          <a:ln>
            <a:noFill/>
          </a:ln>
        </p:spPr>
      </p:pic>
      <p:sp>
        <p:nvSpPr>
          <p:cNvPr id="224" name="CustomShape 7"/>
          <p:cNvSpPr/>
          <p:nvPr/>
        </p:nvSpPr>
        <p:spPr>
          <a:xfrm>
            <a:off x="5791320" y="1807560"/>
            <a:ext cx="2345760" cy="303840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25" name="CustomShape 8"/>
          <p:cNvSpPr/>
          <p:nvPr/>
        </p:nvSpPr>
        <p:spPr>
          <a:xfrm>
            <a:off x="274320" y="1900080"/>
            <a:ext cx="8594640" cy="1369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CustomShape 9"/>
          <p:cNvSpPr/>
          <p:nvPr/>
        </p:nvSpPr>
        <p:spPr>
          <a:xfrm>
            <a:off x="914400" y="1097280"/>
            <a:ext cx="7497720" cy="440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/>
          </a:p>
          <a:p>
            <a:r>
              <a:rPr lang="en-US" sz="1000">
                <a:latin typeface="Arial"/>
              </a:rPr>
              <a:t>Метод filter() создаёт новый массив со всеми элементами, прошедшими проверку, задаваемую в передаваемой функции.</a:t>
            </a:r>
            <a:endParaRPr/>
          </a:p>
          <a:p>
            <a:r>
              <a:rPr b="1" lang="en-US" sz="1000">
                <a:latin typeface="Arial"/>
              </a:rPr>
              <a:t>callback</a:t>
            </a:r>
            <a:endParaRPr/>
          </a:p>
          <a:p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Функция проверки каждого элемента. Вызывается с аргументами (element, index, array). Возвращает true для </a:t>
            </a:r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сохранения элемента и false для его пропуска.</a:t>
            </a:r>
            <a:endParaRPr/>
          </a:p>
          <a:p>
            <a:r>
              <a:rPr b="1" lang="en-US" sz="1000">
                <a:latin typeface="Arial"/>
              </a:rPr>
              <a:t>thisArg</a:t>
            </a:r>
            <a:endParaRPr/>
          </a:p>
          <a:p>
            <a:r>
              <a:rPr lang="en-US" sz="1000">
                <a:latin typeface="Arial"/>
              </a:rPr>
              <a:t>	</a:t>
            </a:r>
            <a:r>
              <a:rPr lang="en-US" sz="1000">
                <a:latin typeface="Arial"/>
              </a:rPr>
              <a:t>Необязательный параметр. Значение, используемое в качестве this при выполнении функции callback.</a:t>
            </a:r>
            <a:endParaRPr/>
          </a:p>
        </p:txBody>
      </p:sp>
    </p:spTree>
  </p:cSld>
  <p:transition>
    <p:wipe dir="r"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